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9" r:id="rId5"/>
    <p:sldId id="260" r:id="rId6"/>
    <p:sldId id="270" r:id="rId7"/>
    <p:sldId id="26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30DA1-3207-44CF-8A07-33F472737877}" type="datetimeFigureOut">
              <a:rPr lang="ru-RU" smtClean="0"/>
              <a:t>19.06.2023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B4DB-4F3D-4017-B228-B292885E5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595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30DA1-3207-44CF-8A07-33F472737877}" type="datetimeFigureOut">
              <a:rPr lang="ru-RU" smtClean="0"/>
              <a:t>19.06.2023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B4DB-4F3D-4017-B228-B292885E5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41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30DA1-3207-44CF-8A07-33F472737877}" type="datetimeFigureOut">
              <a:rPr lang="ru-RU" smtClean="0"/>
              <a:t>19.06.2023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B4DB-4F3D-4017-B228-B292885E5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651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30DA1-3207-44CF-8A07-33F472737877}" type="datetimeFigureOut">
              <a:rPr lang="ru-RU" smtClean="0"/>
              <a:t>19.06.2023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B4DB-4F3D-4017-B228-B292885E5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114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30DA1-3207-44CF-8A07-33F472737877}" type="datetimeFigureOut">
              <a:rPr lang="ru-RU" smtClean="0"/>
              <a:t>19.06.2023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B4DB-4F3D-4017-B228-B292885E5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844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30DA1-3207-44CF-8A07-33F472737877}" type="datetimeFigureOut">
              <a:rPr lang="ru-RU" smtClean="0"/>
              <a:t>19.06.2023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B4DB-4F3D-4017-B228-B292885E5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027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30DA1-3207-44CF-8A07-33F472737877}" type="datetimeFigureOut">
              <a:rPr lang="ru-RU" smtClean="0"/>
              <a:t>19.06.2023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B4DB-4F3D-4017-B228-B292885E5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992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30DA1-3207-44CF-8A07-33F472737877}" type="datetimeFigureOut">
              <a:rPr lang="ru-RU" smtClean="0"/>
              <a:t>19.06.2023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B4DB-4F3D-4017-B228-B292885E5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305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30DA1-3207-44CF-8A07-33F472737877}" type="datetimeFigureOut">
              <a:rPr lang="ru-RU" smtClean="0"/>
              <a:t>19.06.2023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B4DB-4F3D-4017-B228-B292885E5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083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30DA1-3207-44CF-8A07-33F472737877}" type="datetimeFigureOut">
              <a:rPr lang="ru-RU" smtClean="0"/>
              <a:t>19.06.2023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B4DB-4F3D-4017-B228-B292885E5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67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30DA1-3207-44CF-8A07-33F472737877}" type="datetimeFigureOut">
              <a:rPr lang="ru-RU" smtClean="0"/>
              <a:t>19.06.2023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B4DB-4F3D-4017-B228-B292885E5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570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"/>
            <a:lum/>
          </a:blip>
          <a:srcRect/>
          <a:tile tx="0" ty="0" sx="15000" sy="15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30DA1-3207-44CF-8A07-33F472737877}" type="datetimeFigureOut">
              <a:rPr lang="ru-RU" smtClean="0"/>
              <a:t>19.06.2023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EB4DB-4F3D-4017-B228-B292885E5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412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onnectgas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492896"/>
            <a:ext cx="8352928" cy="1542033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Cambria" pitchFamily="18" charset="0"/>
              </a:rPr>
              <a:t>Гильдия Инженеров Газового Оборудования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437112"/>
            <a:ext cx="7840960" cy="201622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      </a:t>
            </a:r>
            <a:r>
              <a:rPr lang="ru-RU" dirty="0"/>
              <a:t>…«Инженер может ВСЕ» (Рудольф Дизель)</a:t>
            </a:r>
          </a:p>
          <a:p>
            <a:endParaRPr lang="ru-RU" dirty="0"/>
          </a:p>
          <a:p>
            <a:endParaRPr lang="en-US" dirty="0"/>
          </a:p>
          <a:p>
            <a:r>
              <a:rPr lang="en-US" dirty="0"/>
              <a:t>                            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5" y="275590"/>
            <a:ext cx="4072519" cy="2433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769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6912768" cy="1084982"/>
          </a:xfrm>
        </p:spPr>
        <p:txBody>
          <a:bodyPr>
            <a:normAutofit/>
          </a:bodyPr>
          <a:lstStyle/>
          <a:p>
            <a:r>
              <a:rPr lang="ru-RU" dirty="0"/>
              <a:t>Заявка на </a:t>
            </a:r>
            <a:r>
              <a:rPr lang="ru-RU" dirty="0" err="1"/>
              <a:t>догазификацию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Заявка направляется через личный   кабинет на сайте Единого оператора газификации (ЕОГ) - </a:t>
            </a:r>
            <a:r>
              <a:rPr lang="en-US" dirty="0">
                <a:solidFill>
                  <a:srgbClr val="00B0F0"/>
                </a:solidFill>
                <a:hlinkClick r:id="rId2"/>
              </a:rPr>
              <a:t>https://connectgas.ru/</a:t>
            </a:r>
            <a:endParaRPr lang="ru-RU" dirty="0">
              <a:solidFill>
                <a:srgbClr val="00B0F0"/>
              </a:solidFill>
            </a:endParaRPr>
          </a:p>
          <a:p>
            <a:endParaRPr lang="ru-RU" sz="2800" dirty="0">
              <a:solidFill>
                <a:srgbClr val="00B0F0"/>
              </a:solidFill>
            </a:endParaRPr>
          </a:p>
          <a:p>
            <a:endParaRPr lang="ru-RU" sz="2800" dirty="0">
              <a:solidFill>
                <a:srgbClr val="00B0F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88640"/>
            <a:ext cx="1818300" cy="1086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8" y="3591361"/>
            <a:ext cx="9144000" cy="2831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716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6912768" cy="1084982"/>
          </a:xfrm>
        </p:spPr>
        <p:txBody>
          <a:bodyPr>
            <a:noAutofit/>
          </a:bodyPr>
          <a:lstStyle/>
          <a:p>
            <a:r>
              <a:rPr lang="ru-RU" sz="3200" dirty="0"/>
              <a:t>Нарушение сроков подключения к газоснабжению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/>
              <a:t>Нарушение сроков, прописанных в договорах технологического присоединения подразумевает ответственность для газораспределительной организации (ГРО) в рамках статьи 9.21 КоАП РФ.</a:t>
            </a:r>
          </a:p>
          <a:p>
            <a:r>
              <a:rPr lang="ru-RU" sz="1800" dirty="0"/>
              <a:t>Штраф для ГРО составляет от 600 тысяч до 1 миллиона руб. Выписывает Федеральная антимонопольная служба (ФАС).</a:t>
            </a:r>
          </a:p>
          <a:p>
            <a:r>
              <a:rPr lang="ru-RU" sz="1800" dirty="0"/>
              <a:t>Личный кабинет ФАС РФ - </a:t>
            </a:r>
            <a:r>
              <a:rPr lang="en-US" sz="1800" b="1" dirty="0">
                <a:solidFill>
                  <a:srgbClr val="00B0F0"/>
                </a:solidFill>
              </a:rPr>
              <a:t>https://solutions.fas.gov.ru/users/sign_in</a:t>
            </a:r>
            <a:endParaRPr lang="ru-RU" sz="1800" b="1" dirty="0">
              <a:solidFill>
                <a:srgbClr val="00B0F0"/>
              </a:solidFill>
            </a:endParaRPr>
          </a:p>
          <a:p>
            <a:r>
              <a:rPr lang="ru-RU" sz="1800" dirty="0"/>
              <a:t>Директор ГРО может быть дисквалифицирован на срок до 3-х лет.</a:t>
            </a:r>
          </a:p>
          <a:p>
            <a:endParaRPr lang="ru-RU" sz="1800" dirty="0"/>
          </a:p>
          <a:p>
            <a:endParaRPr lang="ru-RU" sz="1800" dirty="0"/>
          </a:p>
          <a:p>
            <a:endParaRPr lang="ru-RU" sz="1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88640"/>
            <a:ext cx="1818300" cy="1086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221088"/>
            <a:ext cx="4295775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08446"/>
      </p:ext>
    </p:extLst>
  </p:cSld>
  <p:clrMapOvr>
    <a:masterClrMapping/>
  </p:clrMapOvr>
  <p:transition spd="slow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6912768" cy="1084982"/>
          </a:xfrm>
        </p:spPr>
        <p:txBody>
          <a:bodyPr>
            <a:noAutofit/>
          </a:bodyPr>
          <a:lstStyle/>
          <a:p>
            <a:r>
              <a:rPr lang="ru-RU" sz="3200" dirty="0"/>
              <a:t>Определение сроков </a:t>
            </a:r>
            <a:r>
              <a:rPr lang="ru-RU" sz="3200" dirty="0" err="1"/>
              <a:t>догазификации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17639"/>
            <a:ext cx="8928992" cy="3955578"/>
          </a:xfrm>
        </p:spPr>
        <p:txBody>
          <a:bodyPr>
            <a:normAutofit/>
          </a:bodyPr>
          <a:lstStyle/>
          <a:p>
            <a:r>
              <a:rPr lang="ru-RU" sz="2200" dirty="0"/>
              <a:t>Срок подключения к газоснабжению определяется в п. 122 Постановления Правительства 1547 и не может превышать:</a:t>
            </a:r>
          </a:p>
          <a:p>
            <a:pPr marL="0" indent="0">
              <a:buNone/>
            </a:pPr>
            <a:r>
              <a:rPr lang="ru-RU" sz="1800" dirty="0"/>
              <a:t>- </a:t>
            </a:r>
            <a:r>
              <a:rPr lang="ru-RU" sz="1800" dirty="0">
                <a:solidFill>
                  <a:srgbClr val="00B0F0"/>
                </a:solidFill>
              </a:rPr>
              <a:t>30 дней</a:t>
            </a:r>
            <a:r>
              <a:rPr lang="ru-RU" sz="1800" dirty="0"/>
              <a:t> - в случае, если газораспределительная сеть (газовая труба) проходит в границах земельного участка,</a:t>
            </a:r>
          </a:p>
          <a:p>
            <a:pPr marL="0" indent="0">
              <a:buNone/>
            </a:pPr>
            <a:r>
              <a:rPr lang="ru-RU" sz="1800" dirty="0"/>
              <a:t>- </a:t>
            </a:r>
            <a:r>
              <a:rPr lang="ru-RU" sz="1800" dirty="0">
                <a:solidFill>
                  <a:srgbClr val="00B0F0"/>
                </a:solidFill>
              </a:rPr>
              <a:t>100 дней</a:t>
            </a:r>
            <a:r>
              <a:rPr lang="ru-RU" sz="1800" dirty="0"/>
              <a:t> - в случае, если предполагают строительство газопроводов, протяженностью до 30 метров,</a:t>
            </a:r>
          </a:p>
          <a:p>
            <a:pPr marL="0" indent="0">
              <a:buNone/>
            </a:pPr>
            <a:r>
              <a:rPr lang="ru-RU" sz="1800" dirty="0"/>
              <a:t>- </a:t>
            </a:r>
            <a:r>
              <a:rPr lang="ru-RU" sz="1800" dirty="0">
                <a:solidFill>
                  <a:srgbClr val="00B0F0"/>
                </a:solidFill>
              </a:rPr>
              <a:t>135 дней</a:t>
            </a:r>
            <a:r>
              <a:rPr lang="ru-RU" sz="1800" dirty="0"/>
              <a:t> - в случае, если предполагают строительство газопроводов, протяженностью от 30 до 200 метров,</a:t>
            </a:r>
          </a:p>
          <a:p>
            <a:pPr marL="0" indent="0">
              <a:buNone/>
            </a:pPr>
            <a:r>
              <a:rPr lang="ru-RU" sz="1800" dirty="0"/>
              <a:t>- </a:t>
            </a:r>
            <a:r>
              <a:rPr lang="ru-RU" sz="1800" dirty="0">
                <a:solidFill>
                  <a:srgbClr val="00B0F0"/>
                </a:solidFill>
              </a:rPr>
              <a:t>200 дней</a:t>
            </a:r>
            <a:r>
              <a:rPr lang="ru-RU" sz="1800" dirty="0"/>
              <a:t> - в случае, если предполагают строительство газопроводов, протяженностью от 200 до 500 метров,</a:t>
            </a:r>
          </a:p>
          <a:p>
            <a:pPr marL="0" indent="0">
              <a:buNone/>
            </a:pPr>
            <a:r>
              <a:rPr lang="ru-RU" sz="1800" dirty="0"/>
              <a:t>- </a:t>
            </a:r>
            <a:r>
              <a:rPr lang="ru-RU" sz="1800" dirty="0">
                <a:solidFill>
                  <a:srgbClr val="00B0F0"/>
                </a:solidFill>
              </a:rPr>
              <a:t>один год</a:t>
            </a:r>
            <a:r>
              <a:rPr lang="ru-RU" sz="1800" dirty="0"/>
              <a:t> - в случае, если предполагают строительство газопроводов, протяженностью свыше 500 метров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88640"/>
            <a:ext cx="1818300" cy="1086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1248"/>
            <a:ext cx="9144000" cy="838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619017"/>
      </p:ext>
    </p:extLst>
  </p:cSld>
  <p:clrMapOvr>
    <a:masterClrMapping/>
  </p:clrMapOvr>
  <p:transition spd="slow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6912768" cy="1084982"/>
          </a:xfrm>
        </p:spPr>
        <p:txBody>
          <a:bodyPr>
            <a:normAutofit/>
          </a:bodyPr>
          <a:lstStyle/>
          <a:p>
            <a:r>
              <a:rPr lang="ru-RU" dirty="0"/>
              <a:t>Трёхсторонний договор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400" dirty="0"/>
          </a:p>
          <a:p>
            <a:endParaRPr lang="ru-RU" sz="2400" dirty="0"/>
          </a:p>
          <a:p>
            <a:r>
              <a:rPr lang="ru-RU" sz="2400" dirty="0"/>
              <a:t>Договор технологического присоединения подписывается тремя сторонами: абонент, ГРО и ЕОГ.</a:t>
            </a:r>
          </a:p>
          <a:p>
            <a:endParaRPr lang="ru-RU" sz="2400" dirty="0"/>
          </a:p>
          <a:p>
            <a:r>
              <a:rPr lang="ru-RU" sz="2400" dirty="0"/>
              <a:t>ЕОГ обязан осуществлять мониторинг исполнения договора.</a:t>
            </a:r>
          </a:p>
          <a:p>
            <a:endParaRPr lang="ru-RU" sz="2400" dirty="0"/>
          </a:p>
          <a:p>
            <a:r>
              <a:rPr lang="ru-RU" sz="2400" dirty="0"/>
              <a:t>Личный кабинет ЕОГ - </a:t>
            </a:r>
            <a:r>
              <a:rPr lang="en-US" sz="2400" b="1" dirty="0">
                <a:solidFill>
                  <a:srgbClr val="00B0F0"/>
                </a:solidFill>
              </a:rPr>
              <a:t>https://connectgas.ru/not_auth</a:t>
            </a:r>
            <a:endParaRPr lang="ru-RU" sz="2400" b="1" dirty="0">
              <a:solidFill>
                <a:srgbClr val="00B0F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88640"/>
            <a:ext cx="1818300" cy="1086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830891"/>
      </p:ext>
    </p:extLst>
  </p:cSld>
  <p:clrMapOvr>
    <a:masterClrMapping/>
  </p:clrMapOvr>
  <p:transition spd="slow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6912768" cy="1084982"/>
          </a:xfrm>
        </p:spPr>
        <p:txBody>
          <a:bodyPr>
            <a:normAutofit fontScale="90000"/>
          </a:bodyPr>
          <a:lstStyle/>
          <a:p>
            <a:r>
              <a:rPr lang="ru-RU" dirty="0"/>
              <a:t>Компенсация при газификации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400" dirty="0"/>
          </a:p>
          <a:p>
            <a:pPr marL="0" indent="0" algn="ctr">
              <a:buNone/>
            </a:pPr>
            <a:r>
              <a:rPr lang="ru-RU" sz="2400" u="sng" dirty="0"/>
              <a:t>Закон Краснодарского края № 4700-КЗ от 14.06.2022г.</a:t>
            </a:r>
          </a:p>
          <a:p>
            <a:endParaRPr lang="ru-RU" sz="2400" dirty="0"/>
          </a:p>
          <a:p>
            <a:r>
              <a:rPr lang="ru-RU" sz="2200" dirty="0"/>
              <a:t>Сумма компенсации в 2023г. Превысила </a:t>
            </a:r>
            <a:r>
              <a:rPr lang="ru-RU" sz="2200" b="1" dirty="0">
                <a:solidFill>
                  <a:srgbClr val="00B0F0"/>
                </a:solidFill>
              </a:rPr>
              <a:t>100 тысяч</a:t>
            </a:r>
            <a:r>
              <a:rPr lang="ru-RU" sz="2200" dirty="0"/>
              <a:t> руб.</a:t>
            </a:r>
          </a:p>
          <a:p>
            <a:r>
              <a:rPr lang="ru-RU" sz="2200" dirty="0"/>
              <a:t>Компенсация распространяется на работы (</a:t>
            </a:r>
            <a:r>
              <a:rPr lang="ru-RU" sz="2200" i="1" dirty="0"/>
              <a:t>проектирование, подключение, реконструкция газопровода</a:t>
            </a:r>
            <a:r>
              <a:rPr lang="ru-RU" sz="2200" dirty="0"/>
              <a:t>) и оборудование (</a:t>
            </a:r>
            <a:r>
              <a:rPr lang="ru-RU" sz="2200" i="1" dirty="0"/>
              <a:t>газоиспользующее, прибор учёта газа</a:t>
            </a:r>
            <a:r>
              <a:rPr lang="ru-RU" sz="2200" dirty="0"/>
              <a:t>).</a:t>
            </a:r>
            <a:endParaRPr lang="ru-RU" sz="2200" b="1" dirty="0">
              <a:solidFill>
                <a:srgbClr val="00B0F0"/>
              </a:solidFill>
            </a:endParaRPr>
          </a:p>
          <a:p>
            <a:r>
              <a:rPr lang="ru-RU" sz="2200" dirty="0"/>
              <a:t>Категории граждан: участники ВОВ, ветераны боевых действий, инвалиды, мобилизованные </a:t>
            </a:r>
            <a:r>
              <a:rPr lang="ru-RU" sz="2200"/>
              <a:t>в СВО и др. </a:t>
            </a:r>
            <a:r>
              <a:rPr lang="ru-RU" sz="2200" dirty="0"/>
              <a:t>При определённых условиях - пенсионеры и многодетные семьи.</a:t>
            </a:r>
            <a:endParaRPr lang="ru-RU" sz="2200" b="1" dirty="0">
              <a:solidFill>
                <a:srgbClr val="00B0F0"/>
              </a:solidFill>
            </a:endParaRPr>
          </a:p>
          <a:p>
            <a:r>
              <a:rPr lang="ru-RU" sz="2200" dirty="0"/>
              <a:t>Подробности: </a:t>
            </a:r>
            <a:r>
              <a:rPr lang="ru-RU" sz="2200" b="1" dirty="0">
                <a:solidFill>
                  <a:srgbClr val="00B0F0"/>
                </a:solidFill>
              </a:rPr>
              <a:t>8 800 600 00 00</a:t>
            </a:r>
          </a:p>
          <a:p>
            <a:endParaRPr lang="ru-RU" sz="2200" b="1" dirty="0">
              <a:solidFill>
                <a:srgbClr val="00B0F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88640"/>
            <a:ext cx="1818300" cy="1086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3075835"/>
      </p:ext>
    </p:extLst>
  </p:cSld>
  <p:clrMapOvr>
    <a:masterClrMapping/>
  </p:clrMapOvr>
  <p:transition spd="slow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5760640" cy="1084982"/>
          </a:xfrm>
        </p:spPr>
        <p:txBody>
          <a:bodyPr>
            <a:noAutofit/>
          </a:bodyPr>
          <a:lstStyle/>
          <a:p>
            <a:pPr algn="l"/>
            <a:r>
              <a:rPr lang="ru-RU" sz="3200" dirty="0">
                <a:latin typeface="Cambria" pitchFamily="18" charset="0"/>
              </a:rPr>
              <a:t>Контактные данные: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000" dirty="0"/>
          </a:p>
          <a:p>
            <a:pPr marL="0" indent="0">
              <a:buNone/>
            </a:pPr>
            <a:endParaRPr lang="ru-RU" sz="1000" dirty="0"/>
          </a:p>
          <a:p>
            <a:pPr marL="0" indent="0">
              <a:buNone/>
            </a:pPr>
            <a:endParaRPr lang="ru-RU" sz="105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1047" y="116632"/>
            <a:ext cx="2232248" cy="1333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Объект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400" dirty="0"/>
          </a:p>
          <a:p>
            <a:endParaRPr lang="ru-RU" sz="2400" dirty="0"/>
          </a:p>
          <a:p>
            <a:r>
              <a:rPr lang="ru-RU" i="1" dirty="0"/>
              <a:t>Жеребятьев Александр Иванович</a:t>
            </a:r>
          </a:p>
          <a:p>
            <a:endParaRPr lang="ru-RU" i="1" dirty="0"/>
          </a:p>
          <a:p>
            <a:r>
              <a:rPr lang="en-US" i="1" dirty="0"/>
              <a:t>E-mail: </a:t>
            </a:r>
            <a:r>
              <a:rPr lang="en-US" b="1" i="1" dirty="0">
                <a:solidFill>
                  <a:srgbClr val="00B0F0"/>
                </a:solidFill>
              </a:rPr>
              <a:t>info23@rasgo.ru</a:t>
            </a:r>
          </a:p>
          <a:p>
            <a:endParaRPr lang="ru-RU" i="1" dirty="0"/>
          </a:p>
          <a:p>
            <a:r>
              <a:rPr lang="en-US" i="1" dirty="0"/>
              <a:t>WhatsApp, Telegram, Viber – </a:t>
            </a:r>
            <a:r>
              <a:rPr lang="en-US" b="1" i="1" dirty="0">
                <a:solidFill>
                  <a:srgbClr val="00B0F0"/>
                </a:solidFill>
              </a:rPr>
              <a:t>8 989 8000 293</a:t>
            </a:r>
            <a:endParaRPr lang="ru-RU" b="1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903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3392</TotalTime>
  <Words>361</Words>
  <Application>Microsoft Office PowerPoint</Application>
  <PresentationFormat>Экран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</vt:lpstr>
      <vt:lpstr>Тема Office</vt:lpstr>
      <vt:lpstr>Гильдия Инженеров Газового Оборудования</vt:lpstr>
      <vt:lpstr>Заявка на догазификацию</vt:lpstr>
      <vt:lpstr>Нарушение сроков подключения к газоснабжению</vt:lpstr>
      <vt:lpstr>Определение сроков догазификации</vt:lpstr>
      <vt:lpstr>Трёхсторонний договор</vt:lpstr>
      <vt:lpstr>Компенсация при газификации</vt:lpstr>
      <vt:lpstr>Контактные данные: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</cp:lastModifiedBy>
  <cp:revision>62</cp:revision>
  <dcterms:created xsi:type="dcterms:W3CDTF">2020-02-07T08:43:32Z</dcterms:created>
  <dcterms:modified xsi:type="dcterms:W3CDTF">2023-06-19T13:11:30Z</dcterms:modified>
</cp:coreProperties>
</file>